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7f52ad715844781" /><Relationship Type="http://schemas.openxmlformats.org/officeDocument/2006/relationships/extended-properties" Target="/docProps/app.xml" Id="Rb123da8a183049bb" /><Relationship Type="http://schemas.openxmlformats.org/officeDocument/2006/relationships/officeDocument" Target="/ppt/presentation.xml" Id="Ra82c663b007747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21addc58f3a4d8a"/>
  </p:sldMasterIdLst>
  <p:notesMasterIdLst>
    <p:notesMasterId xmlns:r="http://schemas.openxmlformats.org/officeDocument/2006/relationships" r:id="R09a2b16145a644cd"/>
  </p:notesMasterIdLst>
  <p:sldIdLst>
    <p:sldId xmlns:r="http://schemas.openxmlformats.org/officeDocument/2006/relationships" id="256" r:id="Rbfbd70976c774620"/>
    <p:sldId xmlns:r="http://schemas.openxmlformats.org/officeDocument/2006/relationships" id="257" r:id="R158da0ab7b2842d7"/>
  </p:sldIdLst>
  <p:sldSz cx="14487525" cy="984885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f6b7db967a45a5" /><Relationship Type="http://schemas.openxmlformats.org/officeDocument/2006/relationships/slideMaster" Target="/ppt/slideMasters/slideMaster1.xml" Id="R621addc58f3a4d8a" /><Relationship Type="http://schemas.openxmlformats.org/officeDocument/2006/relationships/notesMaster" Target="/ppt/notesMasters/notesMaster1.xml" Id="R09a2b16145a644cd" /><Relationship Type="http://schemas.openxmlformats.org/officeDocument/2006/relationships/presProps" Target="/ppt/presProps.xml" Id="Ra185064eb9eb41af" /><Relationship Type="http://schemas.openxmlformats.org/officeDocument/2006/relationships/viewProps" Target="/ppt/viewProps.xml" Id="R223ec55d9fe84714" /><Relationship Type="http://schemas.openxmlformats.org/officeDocument/2006/relationships/tableStyles" Target="/ppt/tableStyles.xml" Id="Rbc99088aedcd4910" /><Relationship Type="http://schemas.openxmlformats.org/officeDocument/2006/relationships/slide" Target="/ppt/slides/slide1.xml" Id="Rbfbd70976c774620" /><Relationship Type="http://schemas.openxmlformats.org/officeDocument/2006/relationships/slide" Target="/ppt/slides/slide2.xml" Id="R158da0ab7b2842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05cf8d58cb42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bf9056b84f4742" /><Relationship Type="http://schemas.openxmlformats.org/officeDocument/2006/relationships/notesMaster" Target="/ppt/notesMasters/notesMaster1.xml" Id="R4bd474a4d14f49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ea3d49462db4a9c" /><Relationship Type="http://schemas.openxmlformats.org/officeDocument/2006/relationships/notesMaster" Target="/ppt/notesMasters/notesMaster1.xml" Id="Racbc8867ff6e487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Dimension source: supplier table supplied by Craig, WhatsApp Image 2026-10-17 at 3.40.02 PM.jpeg. New drawing and technical update dated 18 October 2026. Cross-section preserved from source; no engineering redesign or new certification claimed. Dry weights restored from original specifications at Craig's direction; opening sizes require confirmation.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3000 L supplier drawing supplied by Craig on 18 October 2026, replacing the adapted 2000 L illustration. Body dimensions and H1/H2 match supplied schedule. Original listed approximate dry weight 143 kg retained.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ed0e6aa0f3485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9ccef4769748a5" /><Relationship Type="http://schemas.openxmlformats.org/officeDocument/2006/relationships/slideLayout" Target="/ppt/slideLayouts/slideLayout1.xml" Id="R21396d0b790a453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396d0b790a453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a96c273895475a" /><Relationship Type="http://schemas.openxmlformats.org/officeDocument/2006/relationships/image" Target="/ppt/media/image.png" Id="Re86a62b499e640f5" /><Relationship Type="http://schemas.openxmlformats.org/officeDocument/2006/relationships/notesSlide" Target="/ppt/notesSlides/notesSlide1.xml" Id="R828c887cbf9941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f9b2b0534340bb" /><Relationship Type="http://schemas.openxmlformats.org/officeDocument/2006/relationships/image" Target="/ppt/media/image.jpeg" Id="Raec7f0cf52d84ffd" /><Relationship Type="http://schemas.openxmlformats.org/officeDocument/2006/relationships/notesSlide" Target="/ppt/notesSlides/notesSlide2.xml" Id="Refde3ffa19464c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AA0E14AF-2A29-4BB8-BB4B-C9E86DD185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6a62b499e640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4487525" cy="9848850"/>
          </a:xfrm>
          <a:prstGeom xmlns:a="http://schemas.openxmlformats.org/drawingml/2006/main" prst="rect">
            <a:avLst/>
          </a:prstGeom>
        </p:spPr>
      </p:pic>
      <p:sp>
        <p:nvSpPr>
          <p:cNvPr id="2" name="table-background">
            <a:extLst xmlns:a="http://schemas.openxmlformats.org/drawingml/2006/main">
              <a:ext uri="{FF2B5EF4-FFF2-40B4-BE49-F238E27FC236}">
                <a16:creationId xmlns:a16="http://schemas.microsoft.com/office/drawing/2014/main" id="{6536432E-D5BB-4F77-AB7C-960BF9A30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5943600"/>
            <a:ext cx="9944100" cy="2314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02020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graphicFrame>
        <p:nvGraphicFramePr>
          <p:cNvPr id="6" name="Table 5">
            <a:extLst xmlns:a="http://schemas.openxmlformats.org/drawingml/2006/main">
              <a:ext uri="{FF2B5EF4-FFF2-40B4-BE49-F238E27FC236}">
                <a16:creationId xmlns:a16="http://schemas.microsoft.com/office/drawing/2014/main" id="{7F4DF2FE-2FA5-4F1C-A039-74CE60ABEAC5}"/>
              </a:ext>
            </a:extLst>
          </p:cNvPr>
          <p:cNvGraphicFramePr/>
          <p:nvPr/>
        </p:nvGraphicFramePr>
        <p:xfrm>
          <a:off xmlns:a="http://schemas.openxmlformats.org/drawingml/2006/main" x="438150" y="5953125"/>
          <a:ext xmlns:a="http://schemas.openxmlformats.org/drawingml/2006/main" cx="9925050" cy="2286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028700"/>
                <a:gridCol w="1095375"/>
                <a:gridCol w="1123950"/>
                <a:gridCol w="1104900"/>
                <a:gridCol w="1104900"/>
                <a:gridCol w="1095375"/>
                <a:gridCol w="1133475"/>
                <a:gridCol w="1200150"/>
                <a:gridCol w="1038225"/>
              </a:tblGrid>
              <a:tr h="228600">
                <a:tc gridSpan="9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200" b="1">
                          <a:solidFill>
                            <a:srgbClr val="111111"/>
                          </a:solidFill>
                        </a:rPr>
                        <a:t>MODEL SPECIFICATIONS - 18 OCTOBER 2026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buNone/>
                      </a:pPr>
                      <a:endParaRPr/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MODEL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TOTAL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CAPACITY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(LITRES)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DRY WEIGHT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(kg)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BODY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LENGTH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L (mm)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BODY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WIDTH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W (mm)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OVERALL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HEIGHT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H (mm)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INLET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HEIGHT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H1 (mm)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OUTLET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HEIGHT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H2 (mm)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ACCESS</a:t>
                      </a:r>
                    </a:p>
                    <a:p>
                      <a:pPr algn="ctr">
                        <a:buNone/>
                      </a:pPr>
                      <a:r>
                        <a:rPr sz="975" b="1">
                          <a:solidFill>
                            <a:srgbClr val="111111"/>
                          </a:solidFill>
                        </a:rPr>
                        <a:t>OPENINGS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P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CGT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1000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58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1,800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900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980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800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720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Confirm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P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CGT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1500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1,500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75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2,060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1,150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980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900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Confirm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P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CGT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2000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2,000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95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2,478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1,200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1,300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1,100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1,020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Confirm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P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CGT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3000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3,000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143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2,565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1,300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1,400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1,180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1,090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Confirm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P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CGT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4000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4,000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193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2,280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1,620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1,755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1,500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1,425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Confirm</a:t>
                      </a:r>
                      <a:endParaRPr sz="1050" b="1">
                        <a:solidFill>
                          <a:srgbClr val="111111"/>
                        </a:solidFill>
                      </a:endParaRP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P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CGT</a:t>
                      </a:r>
                      <a:r>
                        <a:rPr sz="1050" b="1">
                          <a:solidFill>
                            <a:srgbClr val="111111"/>
                          </a:solidFill>
                        </a:rPr>
                        <a:t>5000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5,000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221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2,660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1,620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1,755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1,500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1,425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050" b="1">
                          <a:solidFill>
                            <a:srgbClr val="111111"/>
                          </a:solidFill>
                        </a:rPr>
                        <a:t>Confirm</a:t>
                      </a:r>
                      <a:endParaRPr sz="1050" b="1">
                        <a:solidFill>
                          <a:srgbClr val="111111"/>
                        </a:solidFill>
                      </a:endParaRP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F130B0-DB26-464C-B4E3-74C0A594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8334375"/>
            <a:ext cx="99345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>
                <a:solidFill>
                  <a:srgbClr val="000000"/>
                </a:solidFill>
              </a:defRPr>
            </a:defPPr>
          </a:lstStyle>
          <a:p xmlns:a="http://schemas.openxmlformats.org/drawingml/2006/main">
            <a:pPr>
              <a:buNone/>
              <a:defRPr sz="1050">
                <a:solidFill>
                  <a:srgbClr val="000000"/>
                </a:solidFill>
              </a:defRPr>
            </a:pPr>
            <a:r>
              <a:rPr sz="1050">
                <a:solidFill>
                  <a:srgbClr val="000000"/>
                </a:solidFill>
              </a:rPr>
              <a:t>Dimensions updated from supplier POR1000-POR5000 schedule. PCGT names retained.</a:t>
            </a:r>
          </a:p>
          <a:p xmlns:a="http://schemas.openxmlformats.org/drawingml/2006/main">
            <a:pPr>
              <a:buNone/>
              <a:defRPr sz="1050">
                <a:solidFill>
                  <a:srgbClr val="000000"/>
                </a:solidFill>
              </a:defRPr>
            </a:pPr>
            <a:r>
              <a:rPr sz="1050">
                <a:solidFill>
                  <a:srgbClr val="000000"/>
                </a:solidFill>
              </a:rPr>
              <a:t>Cross-section is a schematic from the earlier document. Dry weights restored from the original specifications. Confirm connections and openings for the supplied model.</a:t>
            </a:r>
          </a:p>
          <a:p xmlns:a="http://schemas.openxmlformats.org/drawingml/2006/main">
            <a:pPr>
              <a:buNone/>
              <a:defRPr sz="1050">
                <a:solidFill>
                  <a:srgbClr val="000000"/>
                </a:solidFill>
              </a:defRPr>
            </a:pPr>
            <a:r>
              <a:rPr sz="1050">
                <a:solidFill>
                  <a:srgbClr val="000000"/>
                </a:solidFill>
              </a:rPr>
              <a:t>H1/H2 follow supplier labels; confirm datum before setting pipe inverts. Do not scale.</a:t>
            </a:r>
          </a:p>
        </p:txBody>
      </p:sp>
    </p:spTree>
    <p:extLst>
      <p:ext uri="{BB962C8B-B14F-4D97-AF65-F5344CB8AC3E}">
        <p14:creationId xmlns:p14="http://schemas.microsoft.com/office/powerpoint/2010/main" val="19051455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55D9C4-E2A2-4376-9901-67118BF63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448752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C37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E68EEC-7D96-45B9-AF48-61CCC68E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7175"/>
            <a:ext cx="133445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PCGT3000 / POR3000 supplied model drawing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9F5682-6C64-478B-A5DA-1F627B5A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66775"/>
            <a:ext cx="133445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3,000 L | 143 kg approx. | Body 2565 x 1300 x 1400 mm | H1 1180 mm | H2 1090 mm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53CBEB-AA20-4887-912F-2412118ABB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7f0cf52d84ffd"/>
          <a:stretch xmlns:a="http://schemas.openxmlformats.org/drawingml/2006/main"/>
        </p:blipFill>
        <p:spPr>
          <a:xfrm xmlns:a="http://schemas.openxmlformats.org/drawingml/2006/main">
            <a:off x="571500" y="1458069"/>
            <a:ext cx="13344525" cy="7923312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62911C-8A42-42FD-9F1F-30EF80E73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467850"/>
            <a:ext cx="133445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334155"/>
                </a:solidFill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334155"/>
                </a:solidFill>
              </a:defRPr>
            </a:pPr>
            <a:r>
              <a:rPr sz="1125" b="0">
                <a:solidFill>
                  <a:srgbClr val="334155"/>
                </a:solidFill>
              </a:rPr>
              <a:t>Supplier drawing as received. Overall connection length 2655 mm; secondary height 1350 mm. Do not scale. | polyrib.au</a:t>
            </a:r>
          </a:p>
        </p:txBody>
      </p:sp>
    </p:spTree>
    <p:extLst>
      <p:ext uri="{BB962C8B-B14F-4D97-AF65-F5344CB8AC3E}">
        <p14:creationId xmlns:p14="http://schemas.microsoft.com/office/powerpoint/2010/main" val="18684805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2026-10-18T02:53:18.2430000Z</dcterms:created>
  <dcterms:modified xsi:type="dcterms:W3CDTF">2026-10-18T02:53:18.2430000Z</dcterms:modified>
</coreProperties>
</file>